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37"/>
  </p:notesMasterIdLst>
  <p:sldIdLst>
    <p:sldId id="256" r:id="rId4"/>
    <p:sldId id="257" r:id="rId5"/>
    <p:sldId id="298" r:id="rId6"/>
    <p:sldId id="261" r:id="rId7"/>
    <p:sldId id="304" r:id="rId8"/>
    <p:sldId id="348" r:id="rId9"/>
    <p:sldId id="349" r:id="rId10"/>
    <p:sldId id="297" r:id="rId11"/>
    <p:sldId id="350" r:id="rId12"/>
    <p:sldId id="351" r:id="rId13"/>
    <p:sldId id="352" r:id="rId14"/>
    <p:sldId id="355" r:id="rId15"/>
    <p:sldId id="305" r:id="rId16"/>
    <p:sldId id="306" r:id="rId17"/>
    <p:sldId id="353" r:id="rId18"/>
    <p:sldId id="354" r:id="rId19"/>
    <p:sldId id="356" r:id="rId20"/>
    <p:sldId id="357" r:id="rId21"/>
    <p:sldId id="313" r:id="rId22"/>
    <p:sldId id="360" r:id="rId23"/>
    <p:sldId id="362" r:id="rId24"/>
    <p:sldId id="358" r:id="rId25"/>
    <p:sldId id="361" r:id="rId26"/>
    <p:sldId id="359" r:id="rId27"/>
    <p:sldId id="363" r:id="rId28"/>
    <p:sldId id="364" r:id="rId29"/>
    <p:sldId id="365" r:id="rId30"/>
    <p:sldId id="366" r:id="rId31"/>
    <p:sldId id="367" r:id="rId32"/>
    <p:sldId id="369" r:id="rId33"/>
    <p:sldId id="370" r:id="rId34"/>
    <p:sldId id="368" r:id="rId35"/>
    <p:sldId id="346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86951"/>
  </p:normalViewPr>
  <p:slideViewPr>
    <p:cSldViewPr snapToGrid="0" snapToObjects="1">
      <p:cViewPr varScale="1">
        <p:scale>
          <a:sx n="56" d="100"/>
          <a:sy n="56" d="100"/>
        </p:scale>
        <p:origin x="1176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1pPr>
    <a:lvl2pPr indent="2286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2pPr>
    <a:lvl3pPr indent="4572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3pPr>
    <a:lvl4pPr indent="6858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4pPr>
    <a:lvl5pPr indent="9144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5pPr>
    <a:lvl6pPr indent="11430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6pPr>
    <a:lvl7pPr indent="13716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7pPr>
    <a:lvl8pPr indent="16002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8pPr>
    <a:lvl9pPr indent="1828800" defTabSz="2438400" latinLnBrk="0">
      <a:spcBef>
        <a:spcPts val="1100"/>
      </a:spcBef>
      <a:defRPr sz="3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0" y="12262936"/>
            <a:ext cx="789638" cy="738662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453" y="8309724"/>
            <a:ext cx="21336001" cy="1354667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463453" y="12596288"/>
            <a:ext cx="789637" cy="738662"/>
          </a:xfr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OGO"/>
          <p:cNvSpPr txBox="1"/>
          <p:nvPr/>
        </p:nvSpPr>
        <p:spPr>
          <a:xfrm>
            <a:off x="1824566" y="1024466"/>
            <a:ext cx="2878668" cy="96508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spAutoFit/>
          </a:bodyPr>
          <a:lstStyle>
            <a:lvl1pPr defTabSz="1219200">
              <a:defRPr sz="5200" b="1">
                <a:solidFill>
                  <a:srgbClr val="FFFFFF"/>
                </a:solidFill>
              </a:defRPr>
            </a:lvl1pPr>
          </a:lstStyle>
          <a:p>
            <a:r>
              <a:t>LOGO</a:t>
            </a:r>
          </a:p>
        </p:txBody>
      </p:sp>
      <p:pic>
        <p:nvPicPr>
          <p:cNvPr id="39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02363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582359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0" hasCustomPrompt="1"/>
          </p:nvPr>
        </p:nvSpPr>
        <p:spPr>
          <a:xfrm>
            <a:off x="12831336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32466" y="609599"/>
            <a:ext cx="21336001" cy="135466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22" name="正文级别 1…"/>
          <p:cNvSpPr txBox="1"/>
          <p:nvPr/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indent="-125285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8000">
                <a:latin typeface="+mj-lt"/>
                <a:ea typeface="+mj-ea"/>
                <a:cs typeface="+mj-cs"/>
                <a:sym typeface="Helvetica"/>
              </a:defRPr>
            </a:lvl1pPr>
            <a:lvl2pPr marL="1802765" indent="-133096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7400">
                <a:latin typeface="+mj-lt"/>
                <a:ea typeface="+mj-ea"/>
                <a:cs typeface="+mj-cs"/>
                <a:sym typeface="Helvetica"/>
              </a:defRPr>
            </a:lvl2pPr>
            <a:lvl3pPr marL="2258060" indent="-1348740">
              <a:spcBef>
                <a:spcPts val="1900"/>
              </a:spcBef>
              <a:buClr>
                <a:schemeClr val="accent2"/>
              </a:buClr>
              <a:buSzPct val="100000"/>
              <a:buChar char="□"/>
              <a:defRPr sz="6800">
                <a:latin typeface="+mj-lt"/>
                <a:ea typeface="+mj-ea"/>
                <a:cs typeface="+mj-cs"/>
                <a:sym typeface="Helvetica"/>
              </a:defRPr>
            </a:lvl3pPr>
            <a:lvl4pPr marL="2855595" indent="-154940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6400">
                <a:latin typeface="+mj-lt"/>
                <a:ea typeface="+mj-ea"/>
                <a:cs typeface="+mj-cs"/>
                <a:sym typeface="Helvetica"/>
              </a:defRPr>
            </a:lvl4pPr>
            <a:lvl5pPr marL="3446145" indent="-175069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5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sz="6000" dirty="0" err="1"/>
              <a:t>正文级别</a:t>
            </a:r>
            <a:r>
              <a:rPr sz="6000" dirty="0"/>
              <a:t> 1</a:t>
            </a:r>
            <a:endParaRPr sz="6000" dirty="0"/>
          </a:p>
          <a:p>
            <a:pPr lvl="1"/>
            <a:r>
              <a:rPr sz="5400" dirty="0" err="1"/>
              <a:t>正文级别</a:t>
            </a:r>
            <a:r>
              <a:rPr sz="5400" dirty="0"/>
              <a:t> 2</a:t>
            </a:r>
            <a:endParaRPr sz="5400" dirty="0"/>
          </a:p>
          <a:p>
            <a:pPr lvl="2"/>
            <a:r>
              <a:rPr sz="4800" dirty="0" err="1"/>
              <a:t>正文级别</a:t>
            </a:r>
            <a:r>
              <a:rPr sz="4800" dirty="0"/>
              <a:t> 3</a:t>
            </a:r>
            <a:endParaRPr sz="4800" dirty="0"/>
          </a:p>
          <a:p>
            <a:pPr lvl="3"/>
            <a:r>
              <a:rPr sz="4400" dirty="0" err="1"/>
              <a:t>正文级别</a:t>
            </a:r>
            <a:r>
              <a:rPr sz="4400" dirty="0"/>
              <a:t> 4</a:t>
            </a:r>
            <a:endParaRPr sz="4400" dirty="0"/>
          </a:p>
          <a:p>
            <a:pPr lvl="4"/>
            <a:r>
              <a:rPr sz="4000" dirty="0" err="1"/>
              <a:t>正文级别</a:t>
            </a:r>
            <a:r>
              <a:rPr sz="4000" dirty="0"/>
              <a:t> 5</a:t>
            </a:r>
            <a:endParaRPr sz="4000" dirty="0"/>
          </a:p>
        </p:txBody>
      </p:sp>
      <p:pic>
        <p:nvPicPr>
          <p:cNvPr id="23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5647" y="12298614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453" y="8309724"/>
            <a:ext cx="21336001" cy="1354667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463453" y="12596288"/>
            <a:ext cx="789637" cy="738662"/>
          </a:xfr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OGO"/>
          <p:cNvSpPr txBox="1"/>
          <p:nvPr/>
        </p:nvSpPr>
        <p:spPr>
          <a:xfrm>
            <a:off x="1824566" y="1024466"/>
            <a:ext cx="2878668" cy="96508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spAutoFit/>
          </a:bodyPr>
          <a:lstStyle>
            <a:lvl1pPr defTabSz="1219200">
              <a:defRPr sz="5200" b="1">
                <a:solidFill>
                  <a:srgbClr val="FFFFFF"/>
                </a:solidFill>
              </a:defRPr>
            </a:lvl1pPr>
          </a:lstStyle>
          <a:p>
            <a:r>
              <a:t>LOGO</a:t>
            </a:r>
          </a:p>
        </p:txBody>
      </p:sp>
      <p:pic>
        <p:nvPicPr>
          <p:cNvPr id="39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02363" y="12246092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0" y="12262936"/>
            <a:ext cx="789638" cy="738662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7181" y="12582359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0" hasCustomPrompt="1"/>
          </p:nvPr>
        </p:nvSpPr>
        <p:spPr>
          <a:xfrm>
            <a:off x="12831336" y="2712931"/>
            <a:ext cx="10333464" cy="9355668"/>
          </a:xfrm>
          <a:prstGeom prst="rect">
            <a:avLst/>
          </a:prstGeom>
        </p:spPr>
        <p:txBody>
          <a:bodyPr/>
          <a:lstStyle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40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32466" y="609599"/>
            <a:ext cx="21336001" cy="135466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22" name="正文级别 1…"/>
          <p:cNvSpPr txBox="1"/>
          <p:nvPr/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indent="-125285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8000">
                <a:latin typeface="+mj-lt"/>
                <a:ea typeface="+mj-ea"/>
                <a:cs typeface="+mj-cs"/>
                <a:sym typeface="Helvetica"/>
              </a:defRPr>
            </a:lvl1pPr>
            <a:lvl2pPr marL="1802765" indent="-133096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7400">
                <a:latin typeface="+mj-lt"/>
                <a:ea typeface="+mj-ea"/>
                <a:cs typeface="+mj-cs"/>
                <a:sym typeface="Helvetica"/>
              </a:defRPr>
            </a:lvl2pPr>
            <a:lvl3pPr marL="2258060" indent="-1348740">
              <a:spcBef>
                <a:spcPts val="1900"/>
              </a:spcBef>
              <a:buClr>
                <a:schemeClr val="accent2"/>
              </a:buClr>
              <a:buSzPct val="100000"/>
              <a:buChar char="□"/>
              <a:defRPr sz="6800">
                <a:latin typeface="+mj-lt"/>
                <a:ea typeface="+mj-ea"/>
                <a:cs typeface="+mj-cs"/>
                <a:sym typeface="Helvetica"/>
              </a:defRPr>
            </a:lvl3pPr>
            <a:lvl4pPr marL="2855595" indent="-1549400">
              <a:spcBef>
                <a:spcPts val="1900"/>
              </a:spcBef>
              <a:buClr>
                <a:schemeClr val="accent2"/>
              </a:buClr>
              <a:buSzPct val="100000"/>
              <a:buChar char="■"/>
              <a:defRPr sz="6400">
                <a:latin typeface="+mj-lt"/>
                <a:ea typeface="+mj-ea"/>
                <a:cs typeface="+mj-cs"/>
                <a:sym typeface="Helvetica"/>
              </a:defRPr>
            </a:lvl4pPr>
            <a:lvl5pPr marL="3446145" indent="-1750695">
              <a:spcBef>
                <a:spcPts val="1900"/>
              </a:spcBef>
              <a:buClr>
                <a:schemeClr val="accent2"/>
              </a:buClr>
              <a:buSzPct val="100000"/>
              <a:buChar char="▪"/>
              <a:defRPr sz="5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sz="6000" dirty="0" err="1"/>
              <a:t>正文级别</a:t>
            </a:r>
            <a:r>
              <a:rPr sz="6000" dirty="0"/>
              <a:t> 1</a:t>
            </a:r>
            <a:endParaRPr sz="6000" dirty="0"/>
          </a:p>
          <a:p>
            <a:pPr lvl="1"/>
            <a:r>
              <a:rPr sz="5400" dirty="0" err="1"/>
              <a:t>正文级别</a:t>
            </a:r>
            <a:r>
              <a:rPr sz="5400" dirty="0"/>
              <a:t> 2</a:t>
            </a:r>
            <a:endParaRPr sz="5400" dirty="0"/>
          </a:p>
          <a:p>
            <a:pPr lvl="2"/>
            <a:r>
              <a:rPr sz="4800" dirty="0" err="1"/>
              <a:t>正文级别</a:t>
            </a:r>
            <a:r>
              <a:rPr sz="4800" dirty="0"/>
              <a:t> 3</a:t>
            </a:r>
            <a:endParaRPr sz="4800" dirty="0"/>
          </a:p>
          <a:p>
            <a:pPr lvl="3"/>
            <a:r>
              <a:rPr sz="4400" dirty="0" err="1"/>
              <a:t>正文级别</a:t>
            </a:r>
            <a:r>
              <a:rPr sz="4400" dirty="0"/>
              <a:t> 4</a:t>
            </a:r>
            <a:endParaRPr sz="4400" dirty="0"/>
          </a:p>
          <a:p>
            <a:pPr lvl="4"/>
            <a:r>
              <a:rPr sz="4000" dirty="0" err="1"/>
              <a:t>正文级别</a:t>
            </a:r>
            <a:r>
              <a:rPr sz="4000" dirty="0"/>
              <a:t> 5</a:t>
            </a:r>
            <a:endParaRPr sz="4000" dirty="0"/>
          </a:p>
        </p:txBody>
      </p:sp>
      <p:pic>
        <p:nvPicPr>
          <p:cNvPr id="23" name="小象学院新logo（淡）-01.png" descr="小象学院新logo（淡）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5647" y="12298614"/>
            <a:ext cx="789637" cy="7386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1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象学院新logo（淡）-01.png" descr="小象学院新logo（淡）-0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19199" y="1083733"/>
            <a:ext cx="21336001" cy="135466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b">
            <a:no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2pPr marL="1802765" indent="-1330960">
              <a:defRPr sz="7400"/>
            </a:lvl2pPr>
            <a:lvl3pPr marL="2258060" indent="-1348740">
              <a:defRPr sz="6800"/>
            </a:lvl3pPr>
            <a:lvl4pPr>
              <a:defRPr sz="6400"/>
            </a:lvl4pPr>
            <a:lvl5pPr marL="3446145" indent="-1750695">
              <a:defRPr sz="58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636" y="12262936"/>
            <a:ext cx="789637" cy="738662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ctr"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 panose="020B0604030504040204"/>
                <a:sym typeface="Verdana" panose="020B06040305040402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1252855" marR="0" indent="-125285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1814830" marR="0" indent="-134302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2pPr>
      <a:lvl3pPr marL="2284730" marR="0" indent="-137477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□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3pPr>
      <a:lvl4pPr marL="2855595" marR="0" indent="-1549400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4pPr>
      <a:lvl5pPr marL="34664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5pPr>
      <a:lvl6pPr marL="39236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43808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48380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52952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1pPr>
      <a:lvl2pPr marL="0" marR="0" indent="4572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2pPr>
      <a:lvl3pPr marL="0" marR="0" indent="9144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3pPr>
      <a:lvl4pPr marL="0" marR="0" indent="13716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4pPr>
      <a:lvl5pPr marL="0" marR="0" indent="18288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象学院新logo（淡）-01.png" descr="小象学院新logo（淡）-0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1533" y="262466"/>
            <a:ext cx="3721101" cy="11006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19199" y="1083733"/>
            <a:ext cx="21336001" cy="1354667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b">
            <a:no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523999" y="2616199"/>
            <a:ext cx="21336001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2pPr marL="1802765" indent="-1330960">
              <a:defRPr sz="7400"/>
            </a:lvl2pPr>
            <a:lvl3pPr marL="2258060" indent="-1348740">
              <a:defRPr sz="6800"/>
            </a:lvl3pPr>
            <a:lvl4pPr>
              <a:defRPr sz="6400"/>
            </a:lvl4pPr>
            <a:lvl5pPr marL="3446145" indent="-1750695">
              <a:defRPr sz="58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636" y="12262936"/>
            <a:ext cx="789637" cy="738662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ctr">
              <a:defRPr sz="3200" b="0" i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 panose="020B0604030504040204"/>
                <a:sym typeface="Verdana" panose="020B06040305040402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med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1252855" marR="0" indent="-125285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1pPr>
      <a:lvl2pPr marL="1814830" marR="0" indent="-134302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2pPr>
      <a:lvl3pPr marL="2284730" marR="0" indent="-137477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□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3pPr>
      <a:lvl4pPr marL="2855595" marR="0" indent="-1549400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■"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4pPr>
      <a:lvl5pPr marL="34664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Tx/>
        <a:buChar char="▪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 Light" panose="020B0502040204020203" pitchFamily="34" charset="-122"/>
          <a:ea typeface="微软雅黑 Light" panose="020B0502040204020203" pitchFamily="34" charset="-122"/>
          <a:cs typeface="+mj-cs"/>
          <a:sym typeface="Helvetica"/>
        </a:defRPr>
      </a:lvl5pPr>
      <a:lvl6pPr marL="39236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43808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48380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5295265" marR="0" indent="-1771015" algn="l" defTabSz="2438400" latinLnBrk="0">
        <a:lnSpc>
          <a:spcPct val="100000"/>
        </a:lnSpc>
        <a:spcBef>
          <a:spcPts val="1900"/>
        </a:spcBef>
        <a:spcAft>
          <a:spcPts val="0"/>
        </a:spcAft>
        <a:buClr>
          <a:schemeClr val="accent2"/>
        </a:buClr>
        <a:buSzPct val="100000"/>
        <a:buFont typeface="Wingdings" panose="05000000000000000000"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1pPr>
      <a:lvl2pPr marL="0" marR="0" indent="4572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2pPr>
      <a:lvl3pPr marL="0" marR="0" indent="9144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3pPr>
      <a:lvl4pPr marL="0" marR="0" indent="13716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4pPr>
      <a:lvl5pPr marL="0" marR="0" indent="182880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 panose="020B060403050404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6550"/>
            <a:ext cx="24384000" cy="2882900"/>
          </a:xfrm>
          <a:prstGeom prst="rect">
            <a:avLst/>
          </a:prstGeom>
        </p:spPr>
      </p:pic>
      <p:sp>
        <p:nvSpPr>
          <p:cNvPr id="50" name="第N课：课时标题…"/>
          <p:cNvSpPr txBox="1"/>
          <p:nvPr/>
        </p:nvSpPr>
        <p:spPr>
          <a:xfrm>
            <a:off x="-202" y="5906452"/>
            <a:ext cx="24384005" cy="1904365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txBody>
          <a:bodyPr wrap="square" lIns="121919" tIns="121919" rIns="121919" bIns="121919" numCol="1" anchor="ctr">
            <a:spAutoFit/>
          </a:bodyPr>
          <a:lstStyle/>
          <a:p>
            <a:pPr algn="ctr" defTabSz="1219200">
              <a:defRPr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zh-CN" sz="5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一些工程化经验</a:t>
            </a:r>
            <a:endParaRPr sz="5400" dirty="0" err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1219200">
              <a:defRPr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5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主讲</a:t>
            </a:r>
            <a:r>
              <a:rPr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As</a:t>
            </a:r>
            <a:r>
              <a:rPr 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sassin</a:t>
            </a:r>
            <a:endParaRPr 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04025" y="4114165"/>
            <a:ext cx="2995295" cy="3338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94945"/>
            <a:ext cx="17003395" cy="13326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04025" y="4114165"/>
            <a:ext cx="2995295" cy="3338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360045"/>
            <a:ext cx="16561435" cy="11764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88389" y="11801263"/>
            <a:ext cx="21336001" cy="1354667"/>
          </a:xfrm>
        </p:spPr>
        <p:txBody>
          <a:bodyPr>
            <a:noAutofit/>
          </a:bodyPr>
          <a:lstStyle/>
          <a:p>
            <a:r>
              <a:rPr kumimoji="1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颜色形状相同但</a:t>
            </a:r>
            <a:r>
              <a:rPr kumimoji="1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在不同位置是因为输入图像大小不同</a:t>
            </a:r>
            <a:endParaRPr kumimoji="1"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idx="1"/>
          </p:nvPr>
        </p:nvSpPr>
        <p:spPr>
          <a:xfrm>
            <a:off x="1219200" y="2712931"/>
            <a:ext cx="10333464" cy="9355668"/>
          </a:xfrm>
        </p:spPr>
        <p:txBody>
          <a:bodyPr>
            <a:normAutofit/>
          </a:bodyPr>
          <a:lstStyle/>
          <a:p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546860"/>
            <a:ext cx="19238595" cy="10521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86700" y="5137785"/>
            <a:ext cx="2995295" cy="3338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95453" y="11227549"/>
            <a:ext cx="21336001" cy="1354667"/>
          </a:xfrm>
        </p:spPr>
        <p:txBody>
          <a:bodyPr>
            <a:noAutofit/>
          </a:bodyPr>
          <a:lstStyle/>
          <a:p>
            <a:r>
              <a:rPr kumimoji="1" 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要一个个试过去嘛。。。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" y="1397635"/>
            <a:ext cx="22341840" cy="9309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235" y="10811510"/>
            <a:ext cx="2825750" cy="2825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怎么选网络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idx="1"/>
          </p:nvPr>
        </p:nvSpPr>
        <p:spPr>
          <a:xfrm>
            <a:off x="1219200" y="2712931"/>
            <a:ext cx="10333464" cy="9355668"/>
          </a:xfrm>
        </p:spPr>
        <p:txBody>
          <a:bodyPr>
            <a:normAutofit/>
          </a:bodyPr>
          <a:lstStyle/>
          <a:p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业务！！！</a:t>
            </a: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数据怎么样</a:t>
            </a:r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不要纠结模型极限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不要死磕几个点的准确率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dirty="0">
                <a:sym typeface="+mn-ea"/>
              </a:rPr>
              <a:t>具体可容忍的延时</a:t>
            </a:r>
            <a:endParaRPr kumimoji="1" lang="zh-CN" altLang="en-US" dirty="0">
              <a:sym typeface="+mn-ea"/>
            </a:endParaRPr>
          </a:p>
          <a:p>
            <a:pPr lvl="1"/>
            <a:r>
              <a:rPr kumimoji="1" lang="zh-CN" altLang="en-US" dirty="0">
                <a:sym typeface="+mn-ea"/>
              </a:rPr>
              <a:t>不要纠结框架</a:t>
            </a:r>
            <a:endParaRPr kumimoji="1" lang="zh-CN" altLang="en-US" dirty="0">
              <a:sym typeface="+mn-ea"/>
            </a:endParaRPr>
          </a:p>
          <a:p>
            <a:pPr lvl="1"/>
            <a:r>
              <a:rPr kumimoji="1" lang="zh-CN" altLang="en-US" dirty="0">
                <a:sym typeface="+mn-ea"/>
              </a:rPr>
              <a:t>可扩展性与可维护性</a:t>
            </a:r>
            <a:endParaRPr kumimoji="1" lang="zh-CN" altLang="en-US" dirty="0">
              <a:sym typeface="+mn-ea"/>
            </a:endParaRPr>
          </a:p>
          <a:p>
            <a:pPr lvl="1"/>
            <a:endParaRPr kumimoji="1"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4"/>
          <p:cNvSpPr>
            <a:spLocks noGrp="1"/>
          </p:cNvSpPr>
          <p:nvPr/>
        </p:nvSpPr>
        <p:spPr>
          <a:xfrm>
            <a:off x="14159865" y="2712931"/>
            <a:ext cx="10333464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marR="0" indent="-125285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1pPr>
            <a:lvl2pPr marL="1802765" marR="0" indent="-133096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2pPr>
            <a:lvl3pPr marL="2258060" marR="0" indent="-134874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□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3pPr>
            <a:lvl4pPr marL="2855595" marR="0" indent="-154940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4pPr>
            <a:lvl5pPr marL="3446145" marR="0" indent="-175069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5pPr>
            <a:lvl6pPr marL="39236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3808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48380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52952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准确率 与 效率</a:t>
            </a: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需要在两者之间平衡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是否容忍</a:t>
            </a:r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漏检</a:t>
            </a:r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0">
              <a:buNone/>
            </a:pPr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6640" y="7150735"/>
            <a:ext cx="2825750" cy="2825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怎么快速炼丹（软妹币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劝退？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pPr marL="0" indent="0">
              <a:buNone/>
            </a:pP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4110" y="3411220"/>
            <a:ext cx="5039995" cy="5039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45" y="2610485"/>
            <a:ext cx="21887815" cy="97161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怎么快速炼丹（软妹币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劝退？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pPr marL="0" indent="0">
              <a:buNone/>
            </a:pPr>
            <a:r>
              <a:rPr lang="zh-CN" altLang="en-US" sz="4400"/>
              <a:t>梯度累加</a:t>
            </a:r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851910"/>
            <a:ext cx="14568805" cy="5498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40" y="4110355"/>
            <a:ext cx="6858000" cy="5495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怎么快速炼丹（软妹币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劝退？</a:t>
            </a:r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184910" y="2610485"/>
            <a:ext cx="16013430" cy="9355455"/>
          </a:xfrm>
        </p:spPr>
        <p:txBody>
          <a:bodyPr/>
          <a:p>
            <a:pPr marL="0" indent="0">
              <a:buNone/>
            </a:pPr>
            <a:r>
              <a:rPr lang="en-US" altLang="zh-CN" sz="4400"/>
              <a:t>1. </a:t>
            </a:r>
            <a:r>
              <a:rPr lang="zh-CN" altLang="en-US" sz="4400"/>
              <a:t>先用</a:t>
            </a:r>
            <a:r>
              <a:rPr lang="en-US" altLang="zh-CN" sz="4400"/>
              <a:t>Radam + Lookahead </a:t>
            </a:r>
            <a:r>
              <a:rPr lang="zh-CN" altLang="en-US" sz="4400"/>
              <a:t>快速下降</a:t>
            </a:r>
            <a:endParaRPr lang="zh-CN" altLang="en-US" sz="4400"/>
          </a:p>
          <a:p>
            <a:pPr marL="0" indent="0">
              <a:buNone/>
            </a:pPr>
            <a:r>
              <a:rPr lang="zh-CN" altLang="en-US" sz="4400"/>
              <a:t>      </a:t>
            </a:r>
            <a:r>
              <a:rPr lang="en-US" altLang="zh-CN" sz="4400"/>
              <a:t>Radam</a:t>
            </a:r>
            <a:r>
              <a:rPr lang="zh-CN" altLang="en-US" sz="4400"/>
              <a:t>控制优化器方差，减少震动，</a:t>
            </a:r>
            <a:r>
              <a:rPr lang="zh-CN" altLang="en-US" sz="4400"/>
              <a:t>省略</a:t>
            </a:r>
            <a:r>
              <a:rPr lang="en-US" altLang="zh-CN" sz="4400"/>
              <a:t>warm up</a:t>
            </a:r>
            <a:endParaRPr lang="en-US" altLang="zh-CN" sz="4400"/>
          </a:p>
          <a:p>
            <a:pPr marL="0" indent="0">
              <a:buNone/>
            </a:pPr>
            <a:r>
              <a:rPr lang="zh-CN" altLang="en-US" sz="4400"/>
              <a:t>      </a:t>
            </a:r>
            <a:r>
              <a:rPr lang="en-US" altLang="zh-CN" sz="4400"/>
              <a:t>Lookahead</a:t>
            </a:r>
            <a:r>
              <a:rPr lang="zh-CN" altLang="en-US" sz="4400"/>
              <a:t>搜索前进方向，减少超参敏感性</a:t>
            </a:r>
            <a:endParaRPr lang="zh-CN" altLang="en-US" sz="4400"/>
          </a:p>
          <a:p>
            <a:pPr marL="0" indent="0">
              <a:buNone/>
            </a:pPr>
            <a:r>
              <a:rPr lang="en-US" altLang="zh-CN" sz="4400"/>
              <a:t>2. SGD + Lookahead</a:t>
            </a:r>
            <a:r>
              <a:rPr lang="zh-CN" altLang="en-US" sz="4400"/>
              <a:t>微调</a:t>
            </a:r>
            <a:endParaRPr lang="zh-CN" altLang="en-US" sz="4400"/>
          </a:p>
          <a:p>
            <a:pPr marL="0" indent="0">
              <a:buNone/>
            </a:pPr>
            <a:endParaRPr lang="zh-CN" altLang="en-US" sz="4400"/>
          </a:p>
          <a:p>
            <a:pPr marL="0" indent="0">
              <a:buNone/>
            </a:pPr>
            <a:endParaRPr lang="zh-CN" altLang="en-US" sz="4400"/>
          </a:p>
          <a:p>
            <a:pPr marL="0" indent="0">
              <a:buNone/>
            </a:pPr>
            <a:r>
              <a:rPr lang="zh-CN" altLang="en-US" sz="4400"/>
              <a:t>关注一下最近的</a:t>
            </a:r>
            <a:r>
              <a:rPr lang="en-US" altLang="zh-CN" sz="4400"/>
              <a:t>shampoo</a:t>
            </a:r>
            <a:r>
              <a:rPr lang="zh-CN" altLang="en-US" sz="4400"/>
              <a:t>二阶优化器</a:t>
            </a:r>
            <a:endParaRPr lang="zh-CN" altLang="en-US" sz="4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7800" y="347980"/>
            <a:ext cx="2825750" cy="2825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065" y="4310380"/>
            <a:ext cx="9952355" cy="9405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266700"/>
            <a:ext cx="3729990" cy="2988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sym typeface="Helvetica"/>
              </a:rPr>
              <a:t>模型加速</a:t>
            </a:r>
            <a:endParaRPr kumimoji="1" 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课时大纲"/>
          <p:cNvSpPr txBox="1">
            <a:spLocks noGrp="1"/>
          </p:cNvSpPr>
          <p:nvPr>
            <p:ph type="title" idx="4294967295"/>
          </p:nvPr>
        </p:nvSpPr>
        <p:spPr>
          <a:xfrm>
            <a:off x="1219199" y="550333"/>
            <a:ext cx="17722191" cy="14099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本章提纲</a:t>
            </a:r>
            <a:endParaRPr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正文1…"/>
          <p:cNvSpPr txBox="1"/>
          <p:nvPr/>
        </p:nvSpPr>
        <p:spPr>
          <a:xfrm>
            <a:off x="2601383" y="2361988"/>
            <a:ext cx="16339820" cy="8552815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>
            <a:spAutoFit/>
          </a:bodyPr>
          <a:lstStyle/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处理</a:t>
            </a: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数据</a:t>
            </a: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选择模型</a:t>
            </a: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训练</a:t>
            </a:r>
            <a:r>
              <a:rPr kumimoji="1"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/</a:t>
            </a: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测试</a:t>
            </a: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模型加速</a:t>
            </a: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部署</a:t>
            </a: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  <a:p>
            <a:pPr marL="857250" indent="-857250" algn="l" defTabSz="1219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一些婆婆妈妈</a:t>
            </a:r>
            <a:r>
              <a:rPr kumimoji="1"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rPr>
              <a:t>（然而你们做不到）的注意事项</a:t>
            </a: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Roofline Model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30" y="2616200"/>
            <a:ext cx="16008985" cy="8625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Roofline Model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14113510" cy="11257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剪枝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idx="1"/>
          </p:nvPr>
        </p:nvSpPr>
        <p:spPr>
          <a:xfrm>
            <a:off x="1219200" y="1990725"/>
            <a:ext cx="12206605" cy="9251950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endParaRPr kumimoji="1"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kumimoji="1" lang="en-US" altLang="zh-CN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batch norm</a:t>
            </a:r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剪枝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short cut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concat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稀疏化训练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dirty="0">
                <a:sym typeface="+mn-ea"/>
              </a:rPr>
              <a:t>一刀下去剪多少</a:t>
            </a:r>
            <a:endParaRPr kumimoji="1" lang="zh-CN" altLang="en-US" dirty="0">
              <a:sym typeface="+mn-ea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</a:t>
            </a:r>
            <a:r>
              <a:rPr kumimoji="1" lang="en-US" altLang="zh-CN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batch size=1 </a:t>
            </a:r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剪完</a:t>
            </a:r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计算强度不变</a:t>
            </a:r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rethinking the value of network pruning</a:t>
            </a:r>
            <a:endParaRPr kumimoji="1"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把剪枝看成网络结构搜索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残留权重是否需要？？？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09320" lvl="2" indent="0">
              <a:buNone/>
            </a:pPr>
            <a:endParaRPr kumimoji="1"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sym typeface="+mn-ea"/>
              </a:rPr>
              <a:t>知识蒸馏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idx="1"/>
          </p:nvPr>
        </p:nvSpPr>
        <p:spPr>
          <a:xfrm>
            <a:off x="1219200" y="2438400"/>
            <a:ext cx="12206605" cy="9251950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剪枝后恢复模型的快速方法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学习软分布，收敛更快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可能超越</a:t>
            </a:r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teacher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dirty="0">
                <a:sym typeface="+mn-ea"/>
              </a:rPr>
              <a:t>非常适合类似架构的模型</a:t>
            </a:r>
            <a:endParaRPr kumimoji="1" lang="zh-CN" altLang="en-US" dirty="0">
              <a:sym typeface="+mn-ea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剪枝前后模型为类似架构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09320" lvl="2" indent="0">
              <a:buNone/>
            </a:pPr>
            <a:endParaRPr kumimoji="1"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IPluginV2Ext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90" y="3599180"/>
            <a:ext cx="12668250" cy="8372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965" y="4041775"/>
            <a:ext cx="8134350" cy="6010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IPluginV2Ext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5" y="4377690"/>
            <a:ext cx="14881860" cy="6771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9825" y="3983990"/>
            <a:ext cx="5148580" cy="5285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0" y="3852545"/>
            <a:ext cx="8134350" cy="6010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IPluginV2Ext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56710"/>
            <a:ext cx="13656945" cy="6036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525" y="3983355"/>
            <a:ext cx="5175250" cy="5313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4170" y="4156710"/>
            <a:ext cx="8134350" cy="6010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IPluginV2Ext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0" y="3983990"/>
            <a:ext cx="10832465" cy="2875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80" y="7065010"/>
            <a:ext cx="13220065" cy="6164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8845" y="4043680"/>
            <a:ext cx="5126355" cy="5262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IPluginV2Ext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5756910"/>
            <a:ext cx="13026390" cy="721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955" y="3983990"/>
            <a:ext cx="5694045" cy="5845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Tensorrt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onnx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注意一些不支持的层</a:t>
            </a:r>
            <a:r>
              <a:rPr lang="en-US" altLang="zh-CN"/>
              <a:t>AdaptMaxPool</a:t>
            </a:r>
            <a:r>
              <a:rPr lang="zh-CN" altLang="en-US"/>
              <a:t>这种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注意</a:t>
            </a:r>
            <a:r>
              <a:rPr lang="en-US" altLang="zh-CN"/>
              <a:t>trace</a:t>
            </a:r>
            <a:r>
              <a:rPr lang="zh-CN" altLang="en-US"/>
              <a:t>不到</a:t>
            </a:r>
            <a:r>
              <a:rPr lang="en-US" altLang="zh-CN"/>
              <a:t>tensor</a:t>
            </a:r>
            <a:r>
              <a:rPr lang="zh-CN" altLang="en-US"/>
              <a:t>问题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建议源码编译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925" y="3524250"/>
            <a:ext cx="6667500" cy="666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处理数据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libtorch</a:t>
            </a:r>
            <a:endParaRPr kumimoji="1" lang="en-US" altLang="zh-CN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770" y="4377690"/>
            <a:ext cx="4067810" cy="459613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pytorch</a:t>
            </a:r>
            <a:r>
              <a:rPr lang="zh-CN" altLang="en-US"/>
              <a:t>的</a:t>
            </a:r>
            <a:r>
              <a:rPr lang="en-US" altLang="zh-CN"/>
              <a:t>c++</a:t>
            </a:r>
            <a:r>
              <a:rPr lang="zh-CN" altLang="en-US"/>
              <a:t>模块，前提是你会</a:t>
            </a:r>
            <a:r>
              <a:rPr lang="en-US" altLang="zh-CN"/>
              <a:t>c++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0" y="3983990"/>
            <a:ext cx="4565650" cy="5382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925" y="3524250"/>
            <a:ext cx="6667500" cy="666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Helvetica"/>
              </a:rPr>
              <a:t>一些婆婆妈妈（然而你们做不到）的注意事项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要不要找工作了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2712720"/>
            <a:ext cx="11141075" cy="9355455"/>
          </a:xfrm>
        </p:spPr>
        <p:txBody>
          <a:bodyPr/>
          <a:p>
            <a:r>
              <a:rPr lang="zh-CN" altLang="en-US"/>
              <a:t>写代码，不要，不要，不要</a:t>
            </a:r>
            <a:endParaRPr lang="zh-CN" altLang="en-US"/>
          </a:p>
          <a:p>
            <a:r>
              <a:rPr lang="zh-CN" altLang="en-US"/>
              <a:t>搜索能力极差</a:t>
            </a:r>
            <a:endParaRPr lang="zh-CN" altLang="en-US"/>
          </a:p>
          <a:p>
            <a:r>
              <a:rPr lang="zh-CN" altLang="en-US"/>
              <a:t>背代码</a:t>
            </a:r>
            <a:endParaRPr lang="zh-CN" altLang="en-US"/>
          </a:p>
          <a:p>
            <a:r>
              <a:rPr lang="zh-CN" altLang="en-US"/>
              <a:t>计算机基本功极差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1435" y="3916045"/>
            <a:ext cx="6667500" cy="666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665" y="4974590"/>
            <a:ext cx="4764405" cy="4549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只图一时爽，</a:t>
            </a:r>
            <a:r>
              <a:rPr lang="en-US" altLang="zh-CN"/>
              <a:t>xxxxxx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Windows</a:t>
            </a:r>
            <a:r>
              <a:rPr lang="zh-CN" altLang="en-US"/>
              <a:t>。。。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1435" y="3916045"/>
            <a:ext cx="6667500" cy="666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300" y="5273675"/>
            <a:ext cx="4764405" cy="4549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处理数据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41350" y="2712931"/>
            <a:ext cx="10333464" cy="9355668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标注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利用预训练模型预标注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标注工具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kumimoji="1"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labelme</a:t>
            </a:r>
            <a:endParaRPr kumimoji="1" lang="en-US" altLang="zh-CN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kumimoji="1"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labeImg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12831338" y="2712931"/>
            <a:ext cx="8265532" cy="7482629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0">
              <a:buNone/>
            </a:pPr>
            <a:endParaRPr kumimoji="1" lang="zh-CN" altLang="en-US" sz="496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8521700" y="1410546"/>
            <a:ext cx="10333464" cy="9355668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marR="0" indent="-125285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1pPr>
            <a:lvl2pPr marL="1802765" marR="0" indent="-133096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2pPr>
            <a:lvl3pPr marL="2258060" marR="0" indent="-134874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□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3pPr>
            <a:lvl4pPr marL="2855595" marR="0" indent="-154940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4pPr>
            <a:lvl5pPr marL="3446145" marR="0" indent="-175069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5pPr>
            <a:lvl6pPr marL="39236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3808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48380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52952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清洗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利用模型清洗数据</a:t>
            </a:r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zh-CN" altLang="en-US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微调标注</a:t>
            </a:r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4"/>
          <p:cNvSpPr>
            <a:spLocks noGrp="1"/>
          </p:cNvSpPr>
          <p:nvPr/>
        </p:nvSpPr>
        <p:spPr>
          <a:xfrm>
            <a:off x="15918815" y="1410335"/>
            <a:ext cx="10333355" cy="11156950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>
            <a:normAutofit/>
          </a:bodyPr>
          <a:lstStyle>
            <a:lvl1pPr marL="1252855" marR="0" indent="-125285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1pPr>
            <a:lvl2pPr marL="1802765" marR="0" indent="-133096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2pPr>
            <a:lvl3pPr marL="2258060" marR="0" indent="-134874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□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3pPr>
            <a:lvl4pPr marL="2855595" marR="0" indent="-1549400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■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4pPr>
            <a:lvl5pPr marL="3446145" marR="0" indent="-175069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▪"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  <a:sym typeface="Helvetica"/>
              </a:defRPr>
            </a:lvl5pPr>
            <a:lvl6pPr marL="39236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3808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48380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5295265" marR="0" indent="-1771015" algn="l" defTabSz="2438400" latinLnBrk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endParaRPr kumimoji="1"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kumimoji="1"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数据增强</a:t>
            </a:r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affine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lr flip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ud flip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multi scale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hsv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mix up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kumimoji="1"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erasure</a:t>
            </a:r>
            <a:endParaRPr kumimoji="1" lang="en-US" alt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endParaRPr kumimoji="1"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endParaRPr kumimoji="1" lang="en-US" altLang="zh-CN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kumimoji="1" lang="zh-CN" alt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3890" y="7172960"/>
            <a:ext cx="5039995" cy="5039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具体怎么标注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r>
              <a:rPr lang="zh-CN" altLang="en-US" sz="4400"/>
              <a:t>定义模糊的（人群与人）</a:t>
            </a:r>
            <a:endParaRPr lang="zh-CN" altLang="en-US" sz="4400"/>
          </a:p>
          <a:p>
            <a:r>
              <a:rPr lang="zh-CN" altLang="en-US" sz="4400"/>
              <a:t>你都看不清的（小目标）</a:t>
            </a:r>
            <a:endParaRPr lang="zh-CN" altLang="en-US" sz="4400"/>
          </a:p>
          <a:p>
            <a:r>
              <a:rPr lang="zh-CN" altLang="en-US" sz="4400"/>
              <a:t>难样本问题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4110" y="3411220"/>
            <a:ext cx="5039995" cy="5039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具体怎么洗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r>
              <a:rPr lang="zh-CN" altLang="en-US" sz="4000"/>
              <a:t>模型训练收敛后损失大于平均损失的样本</a:t>
            </a:r>
            <a:endParaRPr lang="zh-CN" altLang="en-US" sz="4000"/>
          </a:p>
          <a:p>
            <a:pPr lvl="1"/>
            <a:r>
              <a:rPr lang="zh-CN" altLang="en-US" sz="3600"/>
              <a:t>漏标的</a:t>
            </a:r>
            <a:endParaRPr lang="zh-CN" altLang="en-US" sz="3600"/>
          </a:p>
          <a:p>
            <a:pPr lvl="1"/>
            <a:r>
              <a:rPr lang="zh-CN" altLang="en-US" sz="3600"/>
              <a:t>错标的</a:t>
            </a:r>
            <a:endParaRPr lang="zh-CN" altLang="en-US" sz="3600"/>
          </a:p>
          <a:p>
            <a:pPr lvl="1"/>
            <a:r>
              <a:rPr lang="zh-CN" altLang="en-US" sz="3600"/>
              <a:t>无法识别的（模型意义上）</a:t>
            </a:r>
            <a:endParaRPr lang="zh-CN" altLang="en-US" sz="3600"/>
          </a:p>
          <a:p>
            <a:pPr lvl="1"/>
            <a:r>
              <a:rPr lang="zh-CN" altLang="en-US" sz="3600"/>
              <a:t>难样本</a:t>
            </a:r>
            <a:endParaRPr lang="zh-CN" altLang="en-US" sz="3600"/>
          </a:p>
          <a:p>
            <a:endParaRPr lang="zh-CN" altLang="en-US" sz="4000"/>
          </a:p>
          <a:p>
            <a:endParaRPr lang="zh-CN" altLang="en-US" sz="4000"/>
          </a:p>
          <a:p>
            <a:pPr marL="0" indent="0">
              <a:buNone/>
            </a:pPr>
            <a:endParaRPr lang="zh-CN" altLang="en-US" sz="9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4110" y="3411220"/>
            <a:ext cx="5039995" cy="5039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标注格式问题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1219200" y="2610485"/>
            <a:ext cx="15154910" cy="9355455"/>
          </a:xfrm>
        </p:spPr>
        <p:txBody>
          <a:bodyPr/>
          <a:p>
            <a:pPr lvl="1"/>
            <a:r>
              <a:rPr lang="en-US" altLang="zh-CN" sz="3600"/>
              <a:t>coco</a:t>
            </a:r>
            <a:r>
              <a:rPr lang="zh-CN" altLang="en-US" sz="3600"/>
              <a:t>（推荐因为有</a:t>
            </a:r>
            <a:r>
              <a:rPr lang="en-US" altLang="zh-CN" sz="3600"/>
              <a:t>pycocotools</a:t>
            </a:r>
            <a:r>
              <a:rPr lang="zh-CN" altLang="en-US" sz="3600"/>
              <a:t>）</a:t>
            </a:r>
            <a:endParaRPr lang="en-US" altLang="zh-CN" sz="3600"/>
          </a:p>
          <a:p>
            <a:pPr lvl="1"/>
            <a:r>
              <a:rPr lang="en-US" altLang="zh-CN" sz="3600"/>
              <a:t>voc</a:t>
            </a:r>
            <a:endParaRPr lang="en-US" altLang="zh-CN" sz="3600"/>
          </a:p>
          <a:p>
            <a:pPr lvl="1"/>
            <a:r>
              <a:rPr lang="zh-CN" altLang="en-US" sz="3600"/>
              <a:t>其他</a:t>
            </a:r>
            <a:endParaRPr lang="zh-CN" altLang="en-US" sz="3600"/>
          </a:p>
          <a:p>
            <a:pPr lvl="1"/>
            <a:endParaRPr lang="zh-CN" altLang="en-US" sz="3600"/>
          </a:p>
          <a:p>
            <a:pPr marL="471805" lvl="1" indent="0">
              <a:buNone/>
            </a:pPr>
            <a:r>
              <a:rPr lang="zh-CN" altLang="en-US" sz="4000"/>
              <a:t>建议：</a:t>
            </a:r>
            <a:endParaRPr lang="zh-CN" altLang="en-US" sz="4000"/>
          </a:p>
          <a:p>
            <a:pPr marL="471805" lvl="1" indent="0">
              <a:buNone/>
            </a:pPr>
            <a:r>
              <a:rPr lang="zh-CN" altLang="en-US" sz="4000"/>
              <a:t>希望你们自己写一个可随意</a:t>
            </a:r>
            <a:r>
              <a:rPr lang="en-US" altLang="zh-CN" sz="4000"/>
              <a:t>diy</a:t>
            </a:r>
            <a:r>
              <a:rPr lang="zh-CN" altLang="en-US" sz="4000"/>
              <a:t>的</a:t>
            </a:r>
            <a:r>
              <a:rPr lang="en-US" altLang="zh-CN" sz="4000"/>
              <a:t>dataloader</a:t>
            </a:r>
            <a:r>
              <a:rPr lang="zh-CN" altLang="en-US" sz="4000"/>
              <a:t>，固定一种格式，以后的模型都用这种格式，其他标注格式转换成你熟悉的这种格式，顺便在转换过程中清理掉坏掉的数据（打不开的，乱码的</a:t>
            </a:r>
            <a:r>
              <a:rPr lang="zh-CN" altLang="en-US" sz="4000"/>
              <a:t>）</a:t>
            </a:r>
            <a:endParaRPr lang="zh-CN" altLang="en-US" sz="4000"/>
          </a:p>
          <a:p>
            <a:pPr marL="471805" lvl="1" indent="0">
              <a:buNone/>
            </a:pPr>
            <a:endParaRPr lang="zh-CN" altLang="en-US" sz="4000"/>
          </a:p>
          <a:p>
            <a:pPr marL="471805" lvl="1" indent="0">
              <a:buNone/>
            </a:pPr>
            <a:r>
              <a:rPr lang="zh-CN" altLang="en-US" sz="4000"/>
              <a:t>注意：</a:t>
            </a:r>
            <a:endParaRPr lang="zh-CN" altLang="en-US" sz="4000"/>
          </a:p>
          <a:p>
            <a:pPr marL="471805" lvl="1" indent="0">
              <a:buNone/>
            </a:pPr>
            <a:r>
              <a:rPr lang="en-US" altLang="zh-CN" sz="4000"/>
              <a:t>pycocotools.coco.COCO</a:t>
            </a:r>
            <a:r>
              <a:rPr lang="zh-CN" altLang="en-US" sz="4000"/>
              <a:t>不要多线程创建有内存泄露问题</a:t>
            </a:r>
            <a:endParaRPr lang="zh-CN" altLang="en-US" sz="4000"/>
          </a:p>
          <a:p>
            <a:endParaRPr lang="zh-CN" altLang="en-US" sz="4000"/>
          </a:p>
          <a:p>
            <a:pPr marL="0" indent="0">
              <a:buNone/>
            </a:pPr>
            <a:endParaRPr lang="zh-CN" altLang="en-US" sz="9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4110" y="3411220"/>
            <a:ext cx="5039995" cy="5039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6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选择模型</a:t>
            </a:r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kumimoji="1" lang="zh-CN" altLang="en-US" sz="6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04025" y="4114165"/>
            <a:ext cx="2995295" cy="3338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630" y="-7620"/>
            <a:ext cx="14116050" cy="138156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5258,&quot;width&quot;:4717}"/>
</p:tagLst>
</file>

<file path=ppt/tags/tag2.xml><?xml version="1.0" encoding="utf-8"?>
<p:tagLst xmlns:p="http://schemas.openxmlformats.org/presentationml/2006/main">
  <p:tag name="REFSHAPE" val="361290044"/>
  <p:tag name="KSO_WM_UNIT_PLACING_PICTURE_USER_VIEWPORT" val="{&quot;height&quot;:11745,&quot;width&quot;:12000}"/>
</p:tagLst>
</file>

<file path=ppt/tags/tag3.xml><?xml version="1.0" encoding="utf-8"?>
<p:tagLst xmlns:p="http://schemas.openxmlformats.org/presentationml/2006/main">
  <p:tag name="KSO_WM_UNIT_PLACING_PICTURE_USER_VIEWPORT" val="{&quot;height&quot;:5258,&quot;width&quot;:4717}"/>
</p:tagLst>
</file>

<file path=ppt/tags/tag4.xml><?xml version="1.0" encoding="utf-8"?>
<p:tagLst xmlns:p="http://schemas.openxmlformats.org/presentationml/2006/main">
  <p:tag name="KSO_WM_UNIT_PLACING_PICTURE_USER_VIEWPORT" val="{&quot;height&quot;:5258,&quot;width&quot;:4717}"/>
</p:tagLst>
</file>

<file path=ppt/tags/tag5.xml><?xml version="1.0" encoding="utf-8"?>
<p:tagLst xmlns:p="http://schemas.openxmlformats.org/presentationml/2006/main">
  <p:tag name="KSO_WM_UNIT_PLACING_PICTURE_USER_VIEWPORT" val="{&quot;height&quot;:5258,&quot;width&quot;:4717}"/>
</p:tagLst>
</file>

<file path=ppt/theme/theme1.xml><?xml version="1.0" encoding="utf-8"?>
<a:theme xmlns:a="http://schemas.openxmlformats.org/drawingml/2006/main" name="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小象算法课程模板">
  <a:themeElements>
    <a:clrScheme name="小象算法课程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B2C1"/>
      </a:accent1>
      <a:accent2>
        <a:srgbClr val="CC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小象算法课程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小象算法课程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WPS 演示</Application>
  <PresentationFormat>自定义</PresentationFormat>
  <Paragraphs>204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微软雅黑 Light</vt:lpstr>
      <vt:lpstr>Verdana</vt:lpstr>
      <vt:lpstr>Helvetica</vt:lpstr>
      <vt:lpstr>Wingdings</vt:lpstr>
      <vt:lpstr>Arial</vt:lpstr>
      <vt:lpstr>微软雅黑</vt:lpstr>
      <vt:lpstr>Arial Unicode MS</vt:lpstr>
      <vt:lpstr>小象算法课程模板</vt:lpstr>
      <vt:lpstr>1_小象算法课程模板</vt:lpstr>
      <vt:lpstr>PowerPoint 演示文稿</vt:lpstr>
      <vt:lpstr>本章提纲</vt:lpstr>
      <vt:lpstr>处理数据</vt:lpstr>
      <vt:lpstr>处理数据</vt:lpstr>
      <vt:lpstr>具体怎么标注</vt:lpstr>
      <vt:lpstr>具体怎么洗</vt:lpstr>
      <vt:lpstr>标注格式问题</vt:lpstr>
      <vt:lpstr>选择模型</vt:lpstr>
      <vt:lpstr>PowerPoint 演示文稿</vt:lpstr>
      <vt:lpstr>PowerPoint 演示文稿</vt:lpstr>
      <vt:lpstr>PowerPoint 演示文稿</vt:lpstr>
      <vt:lpstr>颜色形状相同但在不同位置是因为输入图像大小不同</vt:lpstr>
      <vt:lpstr>要一个个试过去嘛。。。</vt:lpstr>
      <vt:lpstr>怎么选网络</vt:lpstr>
      <vt:lpstr>训练</vt:lpstr>
      <vt:lpstr>怎么快速炼丹（软妹币劝退？）</vt:lpstr>
      <vt:lpstr>怎么快速炼丹（软妹币劝退？）</vt:lpstr>
      <vt:lpstr>怎么快速炼丹（软妹币劝退？）</vt:lpstr>
      <vt:lpstr>模型加速</vt:lpstr>
      <vt:lpstr>Roofline Model</vt:lpstr>
      <vt:lpstr>Roofline Model</vt:lpstr>
      <vt:lpstr>剪枝</vt:lpstr>
      <vt:lpstr>知识蒸馏</vt:lpstr>
      <vt:lpstr>Tensorrt</vt:lpstr>
      <vt:lpstr>Tensorrt</vt:lpstr>
      <vt:lpstr>Tensorrt</vt:lpstr>
      <vt:lpstr>Tensorrt</vt:lpstr>
      <vt:lpstr>Tensorrt</vt:lpstr>
      <vt:lpstr>Tensorrt</vt:lpstr>
      <vt:lpstr>libtorch</vt:lpstr>
      <vt:lpstr>一些婆婆妈妈（然而你们做不到）的注意事项</vt:lpstr>
      <vt:lpstr>要不要找工作了</vt:lpstr>
      <vt:lpstr>只图一时爽，xxxxxx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22795</cp:lastModifiedBy>
  <cp:revision>218</cp:revision>
  <dcterms:created xsi:type="dcterms:W3CDTF">2019-05-25T01:44:00Z</dcterms:created>
  <dcterms:modified xsi:type="dcterms:W3CDTF">2021-04-01T13:02:48Z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88BEC5324F5146C18331EFB620C709B4</vt:lpwstr>
  </property>
</Properties>
</file>